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358" r:id="rId2"/>
    <p:sldId id="268" r:id="rId3"/>
    <p:sldId id="275" r:id="rId4"/>
    <p:sldId id="354" r:id="rId5"/>
    <p:sldId id="362" r:id="rId6"/>
    <p:sldId id="364" r:id="rId7"/>
    <p:sldId id="365" r:id="rId8"/>
    <p:sldId id="355" r:id="rId9"/>
    <p:sldId id="353" r:id="rId10"/>
    <p:sldId id="345" r:id="rId11"/>
    <p:sldId id="357" r:id="rId12"/>
    <p:sldId id="356" r:id="rId13"/>
    <p:sldId id="361" r:id="rId14"/>
  </p:sldIdLst>
  <p:sldSz cx="18288000" cy="10287000"/>
  <p:notesSz cx="10287000" cy="18288000"/>
  <p:embeddedFontLst>
    <p:embeddedFont>
      <p:font typeface="HY견고딕" panose="0203060000010101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한나체 Air" panose="020B0600000101010101" pitchFamily="50" charset="-127"/>
      <p:regular r:id="rId19"/>
    </p:embeddedFont>
    <p:embeddedFont>
      <p:font typeface="Arial Rounded MT Bold" panose="020F0704030504030204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7" autoAdjust="0"/>
    <p:restoredTop sz="98731" autoAdjust="0"/>
  </p:normalViewPr>
  <p:slideViewPr>
    <p:cSldViewPr snapToObjects="1">
      <p:cViewPr varScale="1">
        <p:scale>
          <a:sx n="57" d="100"/>
          <a:sy n="57" d="100"/>
        </p:scale>
        <p:origin x="792" y="72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228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4FA06-D3FD-45F2-908D-F5B2899A5F50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F1608-2080-49F1-B97E-082A0BBF19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37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13" Type="http://schemas.openxmlformats.org/officeDocument/2006/relationships/image" Target="../media/image20.gif"/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12" Type="http://schemas.openxmlformats.org/officeDocument/2006/relationships/image" Target="../media/image1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png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400" y="25219"/>
            <a:ext cx="18288000" cy="1028700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42834"/>
              </a:solidFill>
            </a:endParaRPr>
          </a:p>
        </p:txBody>
      </p:sp>
      <p:sp>
        <p:nvSpPr>
          <p:cNvPr id="18" name="Object 2"/>
          <p:cNvSpPr txBox="1"/>
          <p:nvPr/>
        </p:nvSpPr>
        <p:spPr>
          <a:xfrm>
            <a:off x="6549574" y="9925958"/>
            <a:ext cx="2590800" cy="3610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074" y="8490134"/>
            <a:ext cx="1763846" cy="176384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flipH="1">
            <a:off x="911860" y="1170397"/>
            <a:ext cx="182881" cy="8229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39"/>
          <p:cNvSpPr txBox="1"/>
          <p:nvPr/>
        </p:nvSpPr>
        <p:spPr>
          <a:xfrm>
            <a:off x="1981200" y="1943100"/>
            <a:ext cx="9067800" cy="5334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8000" b="1" kern="0" spc="300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  <a:cs typeface="에스코어 드림 6" pitchFamily="34" charset="0"/>
              </a:rPr>
              <a:t>-</a:t>
            </a:r>
            <a:r>
              <a:rPr lang="en-US" altLang="ko-KR" sz="8800" b="1" kern="0" spc="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HY강M" pitchFamily="18" charset="-127"/>
                <a:cs typeface="에스코어 드림 6" pitchFamily="34" charset="0"/>
              </a:rPr>
              <a:t>Capstone 	      			Design</a:t>
            </a:r>
            <a:endParaRPr lang="en-US" altLang="ko-KR" sz="8000" b="1" kern="0" spc="300" dirty="0">
              <a:solidFill>
                <a:schemeClr val="bg1"/>
              </a:solidFill>
              <a:latin typeface="배달의민족 한나체 Air" panose="020B0600000101010101" pitchFamily="50" charset="-127"/>
              <a:ea typeface="HY강M" pitchFamily="18" charset="-127"/>
              <a:cs typeface="에스코어 드림 6" pitchFamily="34" charset="0"/>
            </a:endParaRPr>
          </a:p>
        </p:txBody>
      </p:sp>
      <p:sp>
        <p:nvSpPr>
          <p:cNvPr id="14" name="Object 39"/>
          <p:cNvSpPr txBox="1"/>
          <p:nvPr/>
        </p:nvSpPr>
        <p:spPr>
          <a:xfrm>
            <a:off x="1891031" y="7489283"/>
            <a:ext cx="6604000" cy="2001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소프트웨어학과  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20161246 </a:t>
            </a:r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이주환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 (</a:t>
            </a:r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조장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) </a:t>
            </a:r>
          </a:p>
          <a:p>
            <a:pPr algn="just"/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소프트웨어학과  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20151921 </a:t>
            </a:r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송재근 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(</a:t>
            </a:r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조원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)</a:t>
            </a:r>
          </a:p>
          <a:p>
            <a:pPr algn="just"/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소프트웨어학과  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20151623 </a:t>
            </a:r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곽철웅 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(</a:t>
            </a:r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조원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) </a:t>
            </a:r>
          </a:p>
          <a:p>
            <a:pPr algn="just"/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소프트웨어학과  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20151652 </a:t>
            </a:r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안형준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 (</a:t>
            </a:r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조원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)</a:t>
            </a:r>
          </a:p>
          <a:p>
            <a:pPr algn="just"/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기술창업학과      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20181069 </a:t>
            </a:r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안예은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 (</a:t>
            </a:r>
            <a:r>
              <a:rPr lang="ko-KR" altLang="en-US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조원</a:t>
            </a:r>
            <a:r>
              <a:rPr lang="en-US" altLang="ko-KR" sz="24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119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710293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42834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197730" y="24493"/>
            <a:ext cx="962025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4.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마무리 </a:t>
            </a:r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|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개인 역할 수행</a:t>
            </a:r>
            <a:endParaRPr lang="en-US" altLang="ko-KR" sz="3200" kern="0" spc="-3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에스코어 드림 6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9753600"/>
            <a:ext cx="18288000" cy="62865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9640420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672586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75" y="8420100"/>
            <a:ext cx="1054204" cy="1054204"/>
          </a:xfrm>
          <a:prstGeom prst="rect">
            <a:avLst/>
          </a:prstGeom>
        </p:spPr>
      </p:pic>
      <p:sp>
        <p:nvSpPr>
          <p:cNvPr id="8" name="Object 39"/>
          <p:cNvSpPr txBox="1"/>
          <p:nvPr/>
        </p:nvSpPr>
        <p:spPr>
          <a:xfrm>
            <a:off x="381001" y="2036926"/>
            <a:ext cx="17768478" cy="7324198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여러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아이디어를 제시하고 제시한 의견 중에 가장 반응 좋은 채택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후 구체화하여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조원에게 설명하였다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개발하는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중간에도 여러 의견들을 수렴하여 조금씩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아이디어를 수정하여 전달하고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조원에게 개발하는 중간 막히는 부분과 애매한 것을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집어주며 어떤 업무를 해야하는지 알려주었다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개발쪽으로는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그래프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네비게이션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통계를 구현하였다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그래프는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MP5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라이브러리를 사용하여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가지 형태로 구현하였다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가지 형태는 꺾은선 그래프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막대 그래프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파이 그래프로 구성이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되어 있고 그래프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별로 각 이벤트를 구현하였다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해당 카테고리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음식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사람수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버튼을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클릭했을 때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데이터를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토대로 새로운 그래프가 나오게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개발을 하였고 네비게이션을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구현했을 때 일반 네비게이션으로 구현을 했으나 추후 더 개발을 하여 커스텀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네비게이션으로 구현하였으며 이는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화면 이동 개념이 아닌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fragment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묶어서 화면이 연결되는 형식으로 개발을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하였다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기존에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개발된 화면들을 전체적으로 연결되는 느낌을 주기 위해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extend Appcompat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되어 있는 자바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클래스를 전부 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fragment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변화시켜 연결하였다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일반 화면 이동할 때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intent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효과를 주어 밑에서 위로 나오는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효과를 주었고 통계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자료를 나타날 때는 탭을 네비게이션을 구현하지 않고 탭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바를 만들어 슬라이드로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부드럽게 연결되는 부분을 구현하였다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내가 제시한 아이디어를 토대로 개발을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진행하여 책임감으로 모두가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즐거운 환경 속에서 개발을 할 수 있게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분위기를 조성하였고 최대한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모두가 일할 수 있도록 초기에 어떤 부분에 경험과 실력이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있는지  확인하여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역할 분담을 하였다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2000" dirty="0">
                <a:latin typeface="Arial Rounded MT Bold" panose="020F0704030504030204" pitchFamily="34" charset="0"/>
                <a:ea typeface="HY강B"/>
              </a:rPr>
            </a:br>
            <a:endParaRPr lang="en-US" altLang="ko-KR" sz="2000" dirty="0">
              <a:latin typeface="Arial Rounded MT Bold" panose="020F0704030504030204" pitchFamily="34" charset="0"/>
              <a:ea typeface="HY강B"/>
            </a:endParaRPr>
          </a:p>
        </p:txBody>
      </p:sp>
      <p:sp>
        <p:nvSpPr>
          <p:cNvPr id="10" name="Object 39"/>
          <p:cNvSpPr txBox="1"/>
          <p:nvPr/>
        </p:nvSpPr>
        <p:spPr>
          <a:xfrm>
            <a:off x="685800" y="1409700"/>
            <a:ext cx="2438400" cy="6272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이주환</a:t>
            </a:r>
            <a:r>
              <a:rPr lang="en-US" altLang="ko-KR" sz="4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4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조장</a:t>
            </a:r>
            <a:r>
              <a:rPr lang="en-US" altLang="ko-KR" sz="4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6275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710293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42834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9753600"/>
            <a:ext cx="18288000" cy="62865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9640420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672586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75" y="8420100"/>
            <a:ext cx="1054204" cy="1054204"/>
          </a:xfrm>
          <a:prstGeom prst="rect">
            <a:avLst/>
          </a:prstGeom>
        </p:spPr>
      </p:pic>
      <p:sp>
        <p:nvSpPr>
          <p:cNvPr id="8" name="Object 39"/>
          <p:cNvSpPr txBox="1"/>
          <p:nvPr/>
        </p:nvSpPr>
        <p:spPr>
          <a:xfrm>
            <a:off x="568661" y="1619105"/>
            <a:ext cx="17423039" cy="220161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카카오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오븐을 통한 전체적인 화면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UI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 </a:t>
            </a:r>
          </a:p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화면의 성인 남자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성인 여자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남자 아이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여자 아이 버튼 클릭 시 클릭이벤트를 통하여 카운트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증가 및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케이스 문을 활용해 각 사람 별 순번 부여 기능 구현</a:t>
            </a:r>
          </a:p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타이머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UI,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영업 시작 시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성인남녀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아이 남녀 버튼 클릭 리스너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클릭 이벤트를 통해 타이머 동작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구현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영업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종료 시 다이얼로그를 띄워 영업 종료와 취소 버튼 및 기능 구현</a:t>
            </a:r>
          </a:p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영업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종료 확인 시 다이얼로그를 다시 구현해 타이머의 일시 중지와 다이얼로그에 일한 시간 출력 구현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및 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버튼 클릭 시 액티비티 전환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종료 버튼 클릭 시 타이머의 종료와 팝업 종료 기능 구현</a:t>
            </a:r>
          </a:p>
          <a:p>
            <a:br>
              <a:rPr lang="ko-KR" altLang="en-US" sz="2000" dirty="0">
                <a:latin typeface="Arial Rounded MT Bold" panose="020F0704030504030204" pitchFamily="34" charset="0"/>
                <a:ea typeface="HY강B"/>
              </a:rPr>
            </a:br>
            <a:endParaRPr lang="en-US" altLang="ko-KR" sz="2000" dirty="0">
              <a:latin typeface="Arial Rounded MT Bold" panose="020F0704030504030204" pitchFamily="34" charset="0"/>
              <a:ea typeface="HY강B"/>
            </a:endParaRPr>
          </a:p>
        </p:txBody>
      </p:sp>
      <p:sp>
        <p:nvSpPr>
          <p:cNvPr id="10" name="Object 39"/>
          <p:cNvSpPr txBox="1"/>
          <p:nvPr/>
        </p:nvSpPr>
        <p:spPr>
          <a:xfrm>
            <a:off x="304800" y="942233"/>
            <a:ext cx="2438400" cy="6272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곽철웅</a:t>
            </a:r>
            <a:r>
              <a:rPr lang="en-US" altLang="ko-KR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조원</a:t>
            </a:r>
            <a:r>
              <a:rPr lang="en-US" altLang="ko-KR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  <p:sp>
        <p:nvSpPr>
          <p:cNvPr id="11" name="Object 39"/>
          <p:cNvSpPr txBox="1"/>
          <p:nvPr/>
        </p:nvSpPr>
        <p:spPr>
          <a:xfrm>
            <a:off x="336176" y="4183149"/>
            <a:ext cx="2438400" cy="6272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안형준</a:t>
            </a:r>
            <a:r>
              <a:rPr lang="en-US" altLang="ko-KR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조원</a:t>
            </a:r>
            <a:r>
              <a:rPr lang="en-US" altLang="ko-KR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  <p:sp>
        <p:nvSpPr>
          <p:cNvPr id="12" name="Object 39"/>
          <p:cNvSpPr txBox="1"/>
          <p:nvPr/>
        </p:nvSpPr>
        <p:spPr>
          <a:xfrm>
            <a:off x="568661" y="4824471"/>
            <a:ext cx="17494159" cy="199208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• 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리눅스서버에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Django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라는 파이썬 프레임워크를 사용하여 웹사이트를 구축하였다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설계를 받아와서 그 설계대로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구축하였다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코드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작업은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TDD(Test Driven Development)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방식으로 최대한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Unit Test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먼저 만들고 그 다음에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Production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코드를 만들려고 노력하였다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가게에서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사진을 찍어 그 사진 데이터를 소켓 통신에서 받아온 사진을 이용하여 미리 학습시킨 딥러닝 모델을 사용하고 예측값을 데이터베이스로 넘겨 값이 업데이트되게 하였다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시스템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디자인을 대략적으로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설계하였다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br>
              <a:rPr lang="ko-KR" altLang="en-US" sz="2000" dirty="0">
                <a:ea typeface="HY강B"/>
              </a:rPr>
            </a:br>
            <a:br>
              <a:rPr lang="ko-KR" altLang="en-US" sz="2400" dirty="0">
                <a:ea typeface="HY강B"/>
              </a:rPr>
            </a:br>
            <a:endParaRPr lang="en-US" altLang="ko-KR" sz="2400" dirty="0">
              <a:latin typeface="Arial Rounded MT Bold" panose="020F0704030504030204" pitchFamily="34" charset="0"/>
              <a:ea typeface="HY강B"/>
            </a:endParaRPr>
          </a:p>
        </p:txBody>
      </p:sp>
      <p:sp>
        <p:nvSpPr>
          <p:cNvPr id="13" name="Object 39"/>
          <p:cNvSpPr txBox="1"/>
          <p:nvPr/>
        </p:nvSpPr>
        <p:spPr>
          <a:xfrm>
            <a:off x="595554" y="7475005"/>
            <a:ext cx="16625645" cy="1697994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파일을 크롤링하고 딥러닝을 위한 필요한 이미지 파일 데이터들을 가공하여 컴퓨터에 학습시켰다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컴퓨터에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학습시킨 후 구현된 코드를 이용하여 새로운 이미지를 이용하여 테스트를 하였다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웹사이트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구축을 위한 디자인을 하였고 웹사이트 설계를 맡았으며 특히 웹사이트에 필요한 시각적인 자료를 위해 음식별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사람별의 그래프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표 등을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설계하였다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2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웹사이트에 필요한 음식 커버 사진들을 저작권이 없는 사이트에서 가져왔다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br>
              <a:rPr lang="ko-KR" altLang="en-US" sz="2400" dirty="0">
                <a:latin typeface="Arial Rounded MT Bold" panose="020F0704030504030204" pitchFamily="34" charset="0"/>
                <a:ea typeface="HY강B"/>
              </a:rPr>
            </a:br>
            <a:br>
              <a:rPr lang="ko-KR" altLang="en-US" sz="2400" dirty="0">
                <a:latin typeface="Arial Rounded MT Bold" panose="020F0704030504030204" pitchFamily="34" charset="0"/>
                <a:ea typeface="HY강B"/>
              </a:rPr>
            </a:br>
            <a:endParaRPr lang="en-US" altLang="ko-KR" sz="2400" dirty="0">
              <a:latin typeface="Arial Rounded MT Bold" panose="020F0704030504030204" pitchFamily="34" charset="0"/>
              <a:ea typeface="HY강B"/>
            </a:endParaRPr>
          </a:p>
        </p:txBody>
      </p:sp>
      <p:sp>
        <p:nvSpPr>
          <p:cNvPr id="14" name="Object 39"/>
          <p:cNvSpPr txBox="1"/>
          <p:nvPr/>
        </p:nvSpPr>
        <p:spPr>
          <a:xfrm>
            <a:off x="336176" y="6847779"/>
            <a:ext cx="2438400" cy="6272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안예은</a:t>
            </a:r>
            <a:r>
              <a:rPr lang="en-US" altLang="ko-KR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조원</a:t>
            </a:r>
            <a:r>
              <a:rPr lang="en-US" altLang="ko-KR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F4456AC4-3A83-4CC7-8DF5-6CD9B24A7974}"/>
              </a:ext>
            </a:extLst>
          </p:cNvPr>
          <p:cNvSpPr txBox="1"/>
          <p:nvPr/>
        </p:nvSpPr>
        <p:spPr>
          <a:xfrm>
            <a:off x="197730" y="24493"/>
            <a:ext cx="962025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4.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마무리 </a:t>
            </a:r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|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개인 역할 수행</a:t>
            </a:r>
            <a:endParaRPr lang="en-US" altLang="ko-KR" sz="3200" kern="0" spc="-3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에스코어 드림 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5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710293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42834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9753600"/>
            <a:ext cx="18288000" cy="62865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9640420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672586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75" y="8420100"/>
            <a:ext cx="1054204" cy="1054204"/>
          </a:xfrm>
          <a:prstGeom prst="rect">
            <a:avLst/>
          </a:prstGeom>
        </p:spPr>
      </p:pic>
      <p:sp>
        <p:nvSpPr>
          <p:cNvPr id="8" name="Object 39"/>
          <p:cNvSpPr txBox="1"/>
          <p:nvPr/>
        </p:nvSpPr>
        <p:spPr>
          <a:xfrm>
            <a:off x="716280" y="2150106"/>
            <a:ext cx="15971520" cy="4441193"/>
          </a:xfrm>
          <a:prstGeom prst="rect">
            <a:avLst/>
          </a:prstGeom>
          <a:noFill/>
        </p:spPr>
        <p:txBody>
          <a:bodyPr wrap="square" rtlCol="0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알비 어플의 로고를 제작하였다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firebase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통한 로그인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회원가입 시스템을 구축하였다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화면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카운트 화면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로그인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회원가입 화면의 레이아웃 구성</a:t>
            </a:r>
            <a:endParaRPr lang="ko-KR" altLang="en-US" sz="200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firebase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통한 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realtimeDatabase 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베이스 구축 및 어플 전반에 걸쳐 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설계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흐름을 설계하고 개발 하였다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  </a:t>
            </a:r>
            <a:endParaRPr lang="ko-KR" altLang="en-US" sz="200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•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•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서버에 클라이언트들의 동시 접속이 가능하도록 소켓 스레딩 방식으로 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파이썬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-JAVA(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안드로이드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)) 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통신 소켓 구현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 및 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firebaseUID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바이너리 스트림으로 붙여서 전송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- (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서버에서 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firebaseUser</a:t>
            </a:r>
            <a:r>
              <a:rPr lang="ko-KR" altLang="en-US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접근이 가능하도록</a:t>
            </a:r>
            <a:r>
              <a:rPr lang="en-US" altLang="ko-KR" sz="2000" i="0" u="none" strike="noStrike"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200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2000"/>
            </a:br>
            <a:br>
              <a:rPr lang="ko-KR" altLang="en-US" sz="2000" dirty="0"/>
            </a:br>
            <a:br>
              <a:rPr lang="ko-KR" altLang="en-US" sz="2000" dirty="0">
                <a:latin typeface="Arial Rounded MT Bold" panose="020F0704030504030204" pitchFamily="34" charset="0"/>
                <a:ea typeface="HY강B"/>
              </a:rPr>
            </a:br>
            <a:endParaRPr lang="en-US" altLang="ko-KR" sz="2000" dirty="0">
              <a:latin typeface="Arial Rounded MT Bold" panose="020F0704030504030204" pitchFamily="34" charset="0"/>
              <a:ea typeface="HY강B"/>
            </a:endParaRPr>
          </a:p>
        </p:txBody>
      </p:sp>
      <p:sp>
        <p:nvSpPr>
          <p:cNvPr id="10" name="Object 39"/>
          <p:cNvSpPr txBox="1"/>
          <p:nvPr/>
        </p:nvSpPr>
        <p:spPr>
          <a:xfrm>
            <a:off x="685800" y="1409700"/>
            <a:ext cx="2438400" cy="6272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000" b="1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송재근</a:t>
            </a:r>
            <a:r>
              <a:rPr lang="en-US" altLang="ko-KR" sz="3000" b="1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조원</a:t>
            </a:r>
            <a:r>
              <a:rPr lang="en-US" altLang="ko-KR" sz="30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E3FCDB3A-C655-4D80-9AAF-FCBA181B856B}"/>
              </a:ext>
            </a:extLst>
          </p:cNvPr>
          <p:cNvSpPr txBox="1"/>
          <p:nvPr/>
        </p:nvSpPr>
        <p:spPr>
          <a:xfrm>
            <a:off x="197730" y="24493"/>
            <a:ext cx="962025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4.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마무리 </a:t>
            </a:r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|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개인 역할 수행</a:t>
            </a:r>
            <a:endParaRPr lang="en-US" altLang="ko-KR" sz="3200" kern="0" spc="-3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에스코어 드림 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652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400" y="25219"/>
            <a:ext cx="18288000" cy="1028700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42834"/>
              </a:solidFill>
            </a:endParaRPr>
          </a:p>
        </p:txBody>
      </p:sp>
      <p:sp>
        <p:nvSpPr>
          <p:cNvPr id="18" name="Object 2"/>
          <p:cNvSpPr txBox="1"/>
          <p:nvPr/>
        </p:nvSpPr>
        <p:spPr>
          <a:xfrm>
            <a:off x="6549574" y="9925958"/>
            <a:ext cx="2590800" cy="3610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074" y="8490134"/>
            <a:ext cx="1763846" cy="176384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flipH="1">
            <a:off x="911860" y="1170397"/>
            <a:ext cx="182881" cy="8229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39"/>
          <p:cNvSpPr txBox="1"/>
          <p:nvPr/>
        </p:nvSpPr>
        <p:spPr>
          <a:xfrm>
            <a:off x="1981200" y="1943100"/>
            <a:ext cx="9067800" cy="5334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8000" b="1" kern="0" spc="300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  <a:cs typeface="에스코어 드림 6" pitchFamily="34" charset="0"/>
              </a:rPr>
              <a:t>-</a:t>
            </a:r>
            <a:r>
              <a:rPr lang="en-US" altLang="ko-KR" sz="9600" b="1" kern="0" spc="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Capstone 	      			Design</a:t>
            </a:r>
            <a:endParaRPr lang="en-US" altLang="ko-KR" sz="8000" b="1" kern="0" spc="3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에스코어 드림 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43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 txBox="1"/>
          <p:nvPr/>
        </p:nvSpPr>
        <p:spPr>
          <a:xfrm>
            <a:off x="6549574" y="9925958"/>
            <a:ext cx="2590800" cy="3610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104900" cy="10287000"/>
          </a:xfrm>
          <a:prstGeom prst="rect">
            <a:avLst/>
          </a:prstGeom>
          <a:solidFill>
            <a:srgbClr val="24283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4283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Object 39"/>
          <p:cNvSpPr txBox="1"/>
          <p:nvPr/>
        </p:nvSpPr>
        <p:spPr>
          <a:xfrm>
            <a:off x="1371600" y="228599"/>
            <a:ext cx="2262787" cy="9829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800" dirty="0">
                <a:solidFill>
                  <a:srgbClr val="24283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Index.</a:t>
            </a:r>
            <a:endParaRPr lang="en-US" sz="4800" dirty="0">
              <a:solidFill>
                <a:srgbClr val="24283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183100" y="0"/>
            <a:ext cx="1104900" cy="10287000"/>
          </a:xfrm>
          <a:prstGeom prst="rect">
            <a:avLst/>
          </a:prstGeom>
          <a:solidFill>
            <a:srgbClr val="24283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899227" y="1218789"/>
            <a:ext cx="6248399" cy="1743315"/>
            <a:chOff x="4394203" y="1440181"/>
            <a:chExt cx="6248399" cy="1743315"/>
          </a:xfrm>
        </p:grpSpPr>
        <p:sp>
          <p:nvSpPr>
            <p:cNvPr id="10" name="Object 39"/>
            <p:cNvSpPr txBox="1"/>
            <p:nvPr/>
          </p:nvSpPr>
          <p:spPr>
            <a:xfrm>
              <a:off x="4802645" y="2203487"/>
              <a:ext cx="5839957" cy="98000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>
                <a:lnSpc>
                  <a:spcPct val="150000"/>
                </a:lnSpc>
              </a:pPr>
              <a:r>
                <a:rPr lang="en-US" altLang="ko-KR" sz="3600">
                  <a:solidFill>
                    <a:schemeClr val="bg1">
                      <a:lumMod val="50000"/>
                    </a:schemeClr>
                  </a:solidFill>
                </a:rPr>
                <a:t>• </a:t>
              </a:r>
              <a:r>
                <a:rPr lang="ko-KR" altLang="en-US" sz="3600" kern="0" spc="-300">
                  <a:solidFill>
                    <a:schemeClr val="bg1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아이디어 </a:t>
              </a:r>
              <a:r>
                <a:rPr lang="ko-KR" altLang="en-US" sz="3600" kern="0" spc="-300" dirty="0">
                  <a:solidFill>
                    <a:schemeClr val="bg1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기획 및 설명</a:t>
              </a:r>
              <a:endParaRPr lang="ko-KR" altLang="en-US" sz="4000" kern="0" spc="-3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1" name="Object 39"/>
            <p:cNvSpPr txBox="1"/>
            <p:nvPr/>
          </p:nvSpPr>
          <p:spPr>
            <a:xfrm>
              <a:off x="4394203" y="1440181"/>
              <a:ext cx="4063997" cy="71013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4800" dirty="0">
                  <a:solidFill>
                    <a:schemeClr val="bg1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1. </a:t>
              </a:r>
              <a:r>
                <a:rPr lang="ko-KR" altLang="en-US" sz="4800" dirty="0">
                  <a:solidFill>
                    <a:schemeClr val="bg1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프로젝트 개요</a:t>
              </a:r>
              <a:endParaRPr lang="en-US" altLang="ko-KR" sz="4800" kern="0" spc="-3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784926" y="1884176"/>
            <a:ext cx="3276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4000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068800" y="0"/>
            <a:ext cx="114300" cy="10287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04900" y="0"/>
            <a:ext cx="114300" cy="10287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899226" y="3291067"/>
            <a:ext cx="7810499" cy="1801723"/>
            <a:chOff x="4372432" y="6515100"/>
            <a:chExt cx="6781800" cy="1801723"/>
          </a:xfrm>
        </p:grpSpPr>
        <p:sp>
          <p:nvSpPr>
            <p:cNvPr id="27" name="Object 39"/>
            <p:cNvSpPr txBox="1"/>
            <p:nvPr/>
          </p:nvSpPr>
          <p:spPr>
            <a:xfrm>
              <a:off x="4372432" y="6515100"/>
              <a:ext cx="6781800" cy="6642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4800" dirty="0">
                  <a:solidFill>
                    <a:schemeClr val="bg1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2. </a:t>
              </a:r>
              <a:r>
                <a:rPr lang="ko-KR" altLang="en-US" sz="4800" dirty="0">
                  <a:solidFill>
                    <a:schemeClr val="bg1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요구사항 및</a:t>
              </a:r>
              <a:r>
                <a:rPr lang="en-US" altLang="ko-KR" sz="4800" kern="0" spc="-300" dirty="0">
                  <a:solidFill>
                    <a:schemeClr val="bg1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4800" kern="0" spc="-300" dirty="0">
                  <a:solidFill>
                    <a:schemeClr val="bg1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스토리 보드 설계</a:t>
              </a:r>
              <a:endParaRPr lang="en-US" altLang="ko-KR" sz="4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8" name="Object 39"/>
            <p:cNvSpPr txBox="1"/>
            <p:nvPr/>
          </p:nvSpPr>
          <p:spPr>
            <a:xfrm>
              <a:off x="4828042" y="7179358"/>
              <a:ext cx="5839957" cy="113746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>
                <a:lnSpc>
                  <a:spcPct val="150000"/>
                </a:lnSpc>
              </a:pPr>
              <a:r>
                <a:rPr lang="en-US" altLang="ko-KR" sz="3600">
                  <a:solidFill>
                    <a:schemeClr val="bg1">
                      <a:lumMod val="50000"/>
                    </a:schemeClr>
                  </a:solidFill>
                </a:rPr>
                <a:t>• </a:t>
              </a:r>
              <a:r>
                <a:rPr lang="ko-KR" altLang="en-US" sz="3600" kern="0" spc="-300">
                  <a:solidFill>
                    <a:schemeClr val="bg1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기능  </a:t>
              </a:r>
              <a:r>
                <a:rPr lang="ko-KR" altLang="en-US" sz="3600" kern="0" spc="-300" dirty="0">
                  <a:solidFill>
                    <a:schemeClr val="bg1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별 요구사항</a:t>
              </a:r>
            </a:p>
          </p:txBody>
        </p:sp>
      </p:grpSp>
      <p:sp>
        <p:nvSpPr>
          <p:cNvPr id="25" name="Object 39"/>
          <p:cNvSpPr txBox="1"/>
          <p:nvPr/>
        </p:nvSpPr>
        <p:spPr>
          <a:xfrm>
            <a:off x="2899226" y="5154991"/>
            <a:ext cx="5228768" cy="6642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4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</a:t>
            </a:r>
            <a:endParaRPr lang="en-US" altLang="ko-KR" sz="4800" kern="0" spc="-300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에스코어 드림 6" pitchFamily="34" charset="0"/>
            </a:endParaRPr>
          </a:p>
        </p:txBody>
      </p:sp>
      <p:sp>
        <p:nvSpPr>
          <p:cNvPr id="30" name="Object 39"/>
          <p:cNvSpPr txBox="1"/>
          <p:nvPr/>
        </p:nvSpPr>
        <p:spPr>
          <a:xfrm>
            <a:off x="2909495" y="7972776"/>
            <a:ext cx="5228768" cy="6642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en-US" altLang="ko-KR" sz="48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4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마무리</a:t>
            </a:r>
            <a:endParaRPr lang="en-US" altLang="ko-KR" sz="4800" kern="0" spc="-300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에스코어 드림 6" pitchFamily="34" charset="0"/>
            </a:endParaRPr>
          </a:p>
        </p:txBody>
      </p:sp>
      <p:sp>
        <p:nvSpPr>
          <p:cNvPr id="31" name="Object 39"/>
          <p:cNvSpPr txBox="1"/>
          <p:nvPr/>
        </p:nvSpPr>
        <p:spPr>
          <a:xfrm>
            <a:off x="3341292" y="8699235"/>
            <a:ext cx="5839957" cy="7798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400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4000" kern="0" spc="-3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</a:t>
            </a:r>
            <a:r>
              <a:rPr lang="ko-KR" altLang="en-US" sz="4000" kern="0" spc="-3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역할  수행</a:t>
            </a:r>
          </a:p>
        </p:txBody>
      </p:sp>
      <p:sp>
        <p:nvSpPr>
          <p:cNvPr id="32" name="Object 39"/>
          <p:cNvSpPr txBox="1"/>
          <p:nvPr/>
        </p:nvSpPr>
        <p:spPr>
          <a:xfrm>
            <a:off x="3469137" y="5982515"/>
            <a:ext cx="5027164" cy="17703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36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RB </a:t>
            </a:r>
            <a:r>
              <a:rPr lang="ko-KR" altLang="en-US" sz="36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카운슬러 웹 조감도</a:t>
            </a:r>
            <a:endParaRPr lang="en-US" altLang="ko-KR" sz="360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3600" kern="0" spc="-3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RB </a:t>
            </a:r>
            <a:r>
              <a:rPr lang="ko-KR" altLang="en-US" sz="3600" kern="0" spc="-3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카운슬러 어플 조감도</a:t>
            </a:r>
            <a:endParaRPr lang="en-US" altLang="ko-KR" sz="3600" kern="0" spc="-300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4305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710293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42834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197730" y="24493"/>
            <a:ext cx="962025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1.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프로젝트 개요 </a:t>
            </a:r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|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아이디어 기획 및 설명</a:t>
            </a:r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0" y="9753600"/>
            <a:ext cx="18288000" cy="62865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9640420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672586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75" y="8420100"/>
            <a:ext cx="1054204" cy="105420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85109"/>
            <a:ext cx="1615690" cy="1615690"/>
          </a:xfrm>
          <a:prstGeom prst="rect">
            <a:avLst/>
          </a:prstGeom>
        </p:spPr>
      </p:pic>
      <p:sp>
        <p:nvSpPr>
          <p:cNvPr id="44" name="Object 39"/>
          <p:cNvSpPr txBox="1"/>
          <p:nvPr/>
        </p:nvSpPr>
        <p:spPr>
          <a:xfrm>
            <a:off x="914400" y="4119064"/>
            <a:ext cx="13639800" cy="34274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3200" b="1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</a:t>
            </a:r>
            <a:r>
              <a:rPr lang="ko-KR" altLang="en-US" sz="3200" b="1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이름의 </a:t>
            </a:r>
            <a:r>
              <a:rPr lang="ko-KR" altLang="en-US" sz="32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뜻 </a:t>
            </a:r>
            <a:r>
              <a:rPr lang="en-US" altLang="ko-KR" sz="32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2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요식업에 종사하는 사람들을 위한 통계 자료</a:t>
            </a:r>
            <a:r>
              <a:rPr lang="en-US" altLang="ko-KR" sz="32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 &amp; B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요식업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(Restaurant Business)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</a:t>
            </a:r>
            <a:r>
              <a:rPr lang="ko-KR" altLang="en-US" sz="3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의미하며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3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해석으로 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요식업 통계 즉 요식업을 하는 사람들에게 편리한 통계를 만들어 주는 의미로 지었다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3200" dirty="0">
              <a:latin typeface="HY강B" pitchFamily="18" charset="-127"/>
              <a:ea typeface="HY강B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6C02BD-E2AE-411E-B755-A43D8F0919DB}"/>
              </a:ext>
            </a:extLst>
          </p:cNvPr>
          <p:cNvGrpSpPr/>
          <p:nvPr/>
        </p:nvGrpSpPr>
        <p:grpSpPr>
          <a:xfrm>
            <a:off x="2604679" y="2199300"/>
            <a:ext cx="15544800" cy="1005728"/>
            <a:chOff x="228600" y="2977403"/>
            <a:chExt cx="15544800" cy="1005728"/>
          </a:xfrm>
        </p:grpSpPr>
        <p:sp>
          <p:nvSpPr>
            <p:cNvPr id="14" name="Object 39">
              <a:extLst>
                <a:ext uri="{FF2B5EF4-FFF2-40B4-BE49-F238E27FC236}">
                  <a16:creationId xmlns:a16="http://schemas.microsoft.com/office/drawing/2014/main" id="{2D982008-98AA-4EF8-9929-6F57EBBD8567}"/>
                </a:ext>
              </a:extLst>
            </p:cNvPr>
            <p:cNvSpPr txBox="1"/>
            <p:nvPr/>
          </p:nvSpPr>
          <p:spPr>
            <a:xfrm>
              <a:off x="228600" y="2977403"/>
              <a:ext cx="2286000" cy="69648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3600" b="1" dirty="0">
                  <a:solidFill>
                    <a:schemeClr val="accent2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App Name</a:t>
              </a:r>
              <a:r>
                <a:rPr lang="en-US" altLang="ko-KR" sz="3600" dirty="0">
                  <a:solidFill>
                    <a:schemeClr val="accent2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</a:t>
              </a:r>
            </a:p>
          </p:txBody>
        </p:sp>
        <p:sp>
          <p:nvSpPr>
            <p:cNvPr id="15" name="Object 39">
              <a:extLst>
                <a:ext uri="{FF2B5EF4-FFF2-40B4-BE49-F238E27FC236}">
                  <a16:creationId xmlns:a16="http://schemas.microsoft.com/office/drawing/2014/main" id="{B87BB8EB-902F-4296-AE65-97257A692984}"/>
                </a:ext>
              </a:extLst>
            </p:cNvPr>
            <p:cNvSpPr txBox="1"/>
            <p:nvPr/>
          </p:nvSpPr>
          <p:spPr>
            <a:xfrm>
              <a:off x="2514600" y="2998776"/>
              <a:ext cx="13258800" cy="98435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3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R &amp; B Counselor</a:t>
              </a:r>
              <a:r>
                <a:rPr lang="en-US" altLang="ko-KR" sz="36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7645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710293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42834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197730" y="24493"/>
            <a:ext cx="962025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1.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프로젝트 개요 </a:t>
            </a:r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|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아이디어 기획 및 설명</a:t>
            </a:r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0" y="9753600"/>
            <a:ext cx="18288000" cy="62865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9640420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672586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75" y="8420100"/>
            <a:ext cx="1054204" cy="105420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85109"/>
            <a:ext cx="1615690" cy="1615690"/>
          </a:xfrm>
          <a:prstGeom prst="rect">
            <a:avLst/>
          </a:prstGeom>
        </p:spPr>
      </p:pic>
      <p:sp>
        <p:nvSpPr>
          <p:cNvPr id="44" name="Object 39"/>
          <p:cNvSpPr txBox="1"/>
          <p:nvPr/>
        </p:nvSpPr>
        <p:spPr>
          <a:xfrm>
            <a:off x="918882" y="4137359"/>
            <a:ext cx="14042356" cy="34274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3200" b="1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# </a:t>
            </a:r>
            <a:r>
              <a:rPr lang="ko-KR" altLang="en-US" sz="3200" b="1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 동기</a:t>
            </a:r>
            <a:endParaRPr lang="en-US" altLang="ko-KR" sz="3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TV 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프로그램 중에 골목 식당과 같이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백종원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등장하여 식당을 가서 솔루션을 제공하는 것을 보고 영감을 받아 이 앱을 사용함으로써 스스로에게 피드백을 줄 수 있는 앱을 생각하게 되었다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가게의 매출과 사람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연령층을 알 수 있으며 어떤 음식을 자주 먹고 안 먹는지 통계 자료를 만들어 이용자가 직관적으로 결과를 확인 할 수 있고 그것을 토대로 스스로 피드백을 하도록 돕는다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2604679" y="2199300"/>
            <a:ext cx="15544800" cy="1005728"/>
            <a:chOff x="228600" y="2977403"/>
            <a:chExt cx="15544800" cy="1005728"/>
          </a:xfrm>
        </p:grpSpPr>
        <p:sp>
          <p:nvSpPr>
            <p:cNvPr id="46" name="Object 39"/>
            <p:cNvSpPr txBox="1"/>
            <p:nvPr/>
          </p:nvSpPr>
          <p:spPr>
            <a:xfrm>
              <a:off x="228600" y="2977403"/>
              <a:ext cx="2286000" cy="69648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3600" b="1" dirty="0">
                  <a:solidFill>
                    <a:schemeClr val="accent2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App Name</a:t>
              </a:r>
              <a:r>
                <a:rPr lang="en-US" altLang="ko-KR" sz="3600" dirty="0">
                  <a:solidFill>
                    <a:schemeClr val="accent2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</a:t>
              </a:r>
            </a:p>
          </p:txBody>
        </p:sp>
        <p:sp>
          <p:nvSpPr>
            <p:cNvPr id="47" name="Object 39"/>
            <p:cNvSpPr txBox="1"/>
            <p:nvPr/>
          </p:nvSpPr>
          <p:spPr>
            <a:xfrm>
              <a:off x="2514600" y="2998776"/>
              <a:ext cx="13258800" cy="98435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3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R &amp; B Counselor</a:t>
              </a:r>
              <a:r>
                <a:rPr lang="en-US" altLang="ko-KR" sz="36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1331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710293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42834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197730" y="24493"/>
            <a:ext cx="962025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요구사항 및</a:t>
            </a:r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스토리 보드 설계</a:t>
            </a:r>
            <a:endParaRPr lang="en-US" altLang="ko-KR" sz="3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9753600"/>
            <a:ext cx="18288000" cy="62865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9640420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672586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75" y="8420100"/>
            <a:ext cx="1054204" cy="10542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32605"/>
            <a:ext cx="6172200" cy="4959301"/>
          </a:xfrm>
          <a:prstGeom prst="rect">
            <a:avLst/>
          </a:prstGeom>
        </p:spPr>
      </p:pic>
      <p:sp>
        <p:nvSpPr>
          <p:cNvPr id="14" name="Object 39"/>
          <p:cNvSpPr txBox="1"/>
          <p:nvPr/>
        </p:nvSpPr>
        <p:spPr>
          <a:xfrm>
            <a:off x="2395345" y="7602067"/>
            <a:ext cx="2753110" cy="8180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</a:t>
            </a:r>
            <a:endParaRPr lang="en-US" altLang="ko-KR" sz="4400" dirty="0">
              <a:solidFill>
                <a:schemeClr val="accen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Object 39"/>
          <p:cNvSpPr txBox="1"/>
          <p:nvPr/>
        </p:nvSpPr>
        <p:spPr>
          <a:xfrm>
            <a:off x="7259177" y="2830770"/>
            <a:ext cx="10363200" cy="38367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분류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값을 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 단위로 분류하여 통계로 나타낸다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카운트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버튼 클릭 이벤트로 카운트 된 값을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전송한다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타이머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하루 영업 시간을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전송한다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불러오기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요청한 데이터를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데이터를 받는다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DB: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저장된 데이터를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보내고 초기화한다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br>
              <a:rPr lang="ko-KR" altLang="en-US" sz="2700" dirty="0"/>
            </a:br>
            <a:endParaRPr lang="ko-KR" altLang="en-US" sz="2700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br>
              <a:rPr lang="ko-KR" altLang="en-US" sz="2700" dirty="0">
                <a:latin typeface="HY강M" pitchFamily="18" charset="-127"/>
                <a:ea typeface="HY강M" pitchFamily="18" charset="-127"/>
              </a:rPr>
            </a:b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5181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710293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42834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197730" y="24493"/>
            <a:ext cx="962025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요구사항 및</a:t>
            </a:r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스토리 보드 설계</a:t>
            </a:r>
            <a:endParaRPr lang="en-US" altLang="ko-KR" sz="3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9753600"/>
            <a:ext cx="18288000" cy="62865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9640420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672586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75" y="8420100"/>
            <a:ext cx="1054204" cy="10542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32605"/>
            <a:ext cx="6172200" cy="4959301"/>
          </a:xfrm>
          <a:prstGeom prst="rect">
            <a:avLst/>
          </a:prstGeom>
        </p:spPr>
      </p:pic>
      <p:sp>
        <p:nvSpPr>
          <p:cNvPr id="12" name="Object 39"/>
          <p:cNvSpPr txBox="1"/>
          <p:nvPr/>
        </p:nvSpPr>
        <p:spPr>
          <a:xfrm>
            <a:off x="7259177" y="2830770"/>
            <a:ext cx="10363200" cy="38367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딥러닝 학습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텐서플로우와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케라스 라이브러리를 이용한다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 데이터 가공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 opencv-python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크롤링을 한다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웹사이트디자인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JavaScript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언어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Django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파이썬 프레임워크을 이용한다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데이터베이스와 연동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firebase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라이브러리를 이용한다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br>
              <a:rPr lang="ko-KR" altLang="en-US" sz="2700" dirty="0"/>
            </a:br>
            <a:endParaRPr lang="ko-KR" altLang="en-US" sz="2700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br>
              <a:rPr lang="ko-KR" altLang="en-US" sz="2700" dirty="0">
                <a:latin typeface="HY강M" pitchFamily="18" charset="-127"/>
                <a:ea typeface="HY강M" pitchFamily="18" charset="-127"/>
              </a:rPr>
            </a:b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7155"/>
            <a:ext cx="6172200" cy="4914751"/>
          </a:xfrm>
          <a:prstGeom prst="rect">
            <a:avLst/>
          </a:prstGeom>
        </p:spPr>
      </p:pic>
      <p:sp>
        <p:nvSpPr>
          <p:cNvPr id="13" name="Object 39"/>
          <p:cNvSpPr txBox="1"/>
          <p:nvPr/>
        </p:nvSpPr>
        <p:spPr>
          <a:xfrm>
            <a:off x="2395345" y="7578713"/>
            <a:ext cx="2753110" cy="8180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</a:t>
            </a:r>
            <a:endParaRPr lang="en-US" altLang="ko-KR" sz="4400" dirty="0">
              <a:solidFill>
                <a:schemeClr val="accen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411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710293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42834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197730" y="24493"/>
            <a:ext cx="962025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요구사항 및</a:t>
            </a:r>
            <a:r>
              <a:rPr lang="en-US" altLang="ko-KR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3200" kern="0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스토리 보드 설계</a:t>
            </a:r>
            <a:endParaRPr lang="en-US" altLang="ko-KR" sz="32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9753600"/>
            <a:ext cx="18288000" cy="62865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9640420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672586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75" y="8420100"/>
            <a:ext cx="1054204" cy="10542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32605"/>
            <a:ext cx="6172200" cy="4959301"/>
          </a:xfrm>
          <a:prstGeom prst="rect">
            <a:avLst/>
          </a:prstGeom>
        </p:spPr>
      </p:pic>
      <p:sp>
        <p:nvSpPr>
          <p:cNvPr id="12" name="Object 39"/>
          <p:cNvSpPr txBox="1"/>
          <p:nvPr/>
        </p:nvSpPr>
        <p:spPr>
          <a:xfrm>
            <a:off x="7259176" y="2830770"/>
            <a:ext cx="10647823" cy="38367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그래프의 다양성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막대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꺾은선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파이그래프를 이용한다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 데이터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변수를 남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성인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아이로 분류하여 나타낸다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선호도 및 음식 판매량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데이터를 비교하여 시각적으로 나타낸다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요청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요청 받은 날짜의 </a:t>
            </a: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데이터를 가져와</a:t>
            </a:r>
            <a:r>
              <a:rPr lang="en-US" altLang="ko-KR" sz="32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그래프로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나타낸다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br>
              <a:rPr lang="ko-KR" altLang="en-US" sz="2800" dirty="0"/>
            </a:b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br>
              <a:rPr lang="ko-KR" altLang="en-US" sz="2800" dirty="0">
                <a:latin typeface="HY강M" pitchFamily="18" charset="-127"/>
                <a:ea typeface="HY강M" pitchFamily="18" charset="-127"/>
              </a:rPr>
            </a:b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7155"/>
            <a:ext cx="6172200" cy="49147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2041934"/>
            <a:ext cx="6202680" cy="49346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1" y="2019780"/>
            <a:ext cx="6187440" cy="4956803"/>
          </a:xfrm>
          <a:prstGeom prst="rect">
            <a:avLst/>
          </a:prstGeom>
        </p:spPr>
      </p:pic>
      <p:sp>
        <p:nvSpPr>
          <p:cNvPr id="19" name="Object 39"/>
          <p:cNvSpPr txBox="1"/>
          <p:nvPr/>
        </p:nvSpPr>
        <p:spPr>
          <a:xfrm>
            <a:off x="2395345" y="7578713"/>
            <a:ext cx="2753110" cy="8180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그래프</a:t>
            </a:r>
            <a:endParaRPr lang="en-US" altLang="ko-KR" sz="4400" dirty="0">
              <a:solidFill>
                <a:schemeClr val="accen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6466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710293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4283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197730" y="24493"/>
            <a:ext cx="962025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3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3. </a:t>
            </a:r>
            <a:r>
              <a:rPr lang="ko-KR" altLang="en-US" sz="3200" kern="0" spc="-3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개발 </a:t>
            </a:r>
            <a:r>
              <a:rPr lang="en-US" altLang="ko-KR" sz="3200" kern="0" spc="-3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| </a:t>
            </a:r>
            <a:r>
              <a:rPr lang="ko-KR" altLang="en-US" sz="3200" kern="0" spc="-3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웹 홈페이지</a:t>
            </a:r>
            <a:endParaRPr lang="en-US" altLang="ko-KR" sz="3200" kern="0" spc="-3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에스코어 드림 6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10124942"/>
            <a:ext cx="18288000" cy="257308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008" y="10011835"/>
            <a:ext cx="18288000" cy="80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672586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879" y="5322"/>
            <a:ext cx="635121" cy="63512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08F766-813A-4427-AC7C-AF034F8641DA}"/>
              </a:ext>
            </a:extLst>
          </p:cNvPr>
          <p:cNvGrpSpPr/>
          <p:nvPr/>
        </p:nvGrpSpPr>
        <p:grpSpPr>
          <a:xfrm>
            <a:off x="1477498" y="2583829"/>
            <a:ext cx="6580599" cy="6692528"/>
            <a:chOff x="1828799" y="2749193"/>
            <a:chExt cx="6580599" cy="66925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D6BD7C-B27E-410E-A52D-84FBDF93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2749193"/>
              <a:ext cx="6580598" cy="3330150"/>
            </a:xfrm>
            <a:prstGeom prst="rect">
              <a:avLst/>
            </a:prstGeom>
            <a:ln w="50800">
              <a:solidFill>
                <a:schemeClr val="accent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A2F24F-5E94-4D2B-BF0F-FB0B85E1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6111486"/>
              <a:ext cx="6580598" cy="3330235"/>
            </a:xfrm>
            <a:prstGeom prst="rect">
              <a:avLst/>
            </a:prstGeom>
            <a:ln w="50800">
              <a:solidFill>
                <a:schemeClr val="accent1"/>
              </a:solidFill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CAF64FF-FF2C-4490-B85A-6EB0F69F47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5932763"/>
            <a:ext cx="8020420" cy="4033342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pic>
        <p:nvPicPr>
          <p:cNvPr id="12" name="그림 11" descr="텍스트, 실내, 기기이(가) 표시된 사진&#10;&#10;자동 생성된 설명">
            <a:extLst>
              <a:ext uri="{FF2B5EF4-FFF2-40B4-BE49-F238E27FC236}">
                <a16:creationId xmlns:a16="http://schemas.microsoft.com/office/drawing/2014/main" id="{BF3B9D34-23AB-466E-AB4A-2B1400004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247838"/>
            <a:ext cx="8020420" cy="4071451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037F82-83AA-4D52-A546-8BEE9447C418}"/>
              </a:ext>
            </a:extLst>
          </p:cNvPr>
          <p:cNvSpPr/>
          <p:nvPr/>
        </p:nvSpPr>
        <p:spPr>
          <a:xfrm>
            <a:off x="197730" y="893895"/>
            <a:ext cx="42578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4000" kern="0" spc="-300">
                <a:solidFill>
                  <a:schemeClr val="tx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RB </a:t>
            </a:r>
            <a:r>
              <a:rPr lang="ko-KR" altLang="en-US" sz="4000" kern="0" spc="-300">
                <a:solidFill>
                  <a:schemeClr val="tx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카운슬러 웹 조감도</a:t>
            </a:r>
            <a:r>
              <a:rPr lang="en-US" altLang="ko-KR" sz="4000" kern="0" spc="-300">
                <a:solidFill>
                  <a:schemeClr val="tx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.</a:t>
            </a:r>
            <a:endParaRPr lang="en-US" altLang="ko-KR" sz="4000" kern="0" spc="-300" dirty="0">
              <a:solidFill>
                <a:schemeClr val="tx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에스코어 드림 6" pitchFamily="34" charset="0"/>
            </a:endParaRPr>
          </a:p>
        </p:txBody>
      </p:sp>
      <p:sp>
        <p:nvSpPr>
          <p:cNvPr id="48" name="Object 39">
            <a:extLst>
              <a:ext uri="{FF2B5EF4-FFF2-40B4-BE49-F238E27FC236}">
                <a16:creationId xmlns:a16="http://schemas.microsoft.com/office/drawing/2014/main" id="{3081CCFE-2645-4E12-A3A5-0B6E9A6CEE45}"/>
              </a:ext>
            </a:extLst>
          </p:cNvPr>
          <p:cNvSpPr txBox="1"/>
          <p:nvPr/>
        </p:nvSpPr>
        <p:spPr>
          <a:xfrm>
            <a:off x="12486081" y="739527"/>
            <a:ext cx="1919698" cy="4987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  <a:r>
              <a:rPr lang="en-US" altLang="ko-KR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49" name="Object 39">
            <a:extLst>
              <a:ext uri="{FF2B5EF4-FFF2-40B4-BE49-F238E27FC236}">
                <a16:creationId xmlns:a16="http://schemas.microsoft.com/office/drawing/2014/main" id="{4464ECD2-0B09-4D70-872F-686F79748D38}"/>
              </a:ext>
            </a:extLst>
          </p:cNvPr>
          <p:cNvSpPr txBox="1"/>
          <p:nvPr/>
        </p:nvSpPr>
        <p:spPr>
          <a:xfrm>
            <a:off x="3715705" y="1968213"/>
            <a:ext cx="1953185" cy="4987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 페이지</a:t>
            </a:r>
            <a:r>
              <a:rPr lang="en-US" altLang="ko-KR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50" name="Object 39">
            <a:extLst>
              <a:ext uri="{FF2B5EF4-FFF2-40B4-BE49-F238E27FC236}">
                <a16:creationId xmlns:a16="http://schemas.microsoft.com/office/drawing/2014/main" id="{C5A15B00-4274-48F2-B171-6F31FAC1E83F}"/>
              </a:ext>
            </a:extLst>
          </p:cNvPr>
          <p:cNvSpPr txBox="1"/>
          <p:nvPr/>
        </p:nvSpPr>
        <p:spPr>
          <a:xfrm>
            <a:off x="12422043" y="5431337"/>
            <a:ext cx="2047773" cy="4987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페이지</a:t>
            </a:r>
            <a:r>
              <a:rPr lang="en-US" altLang="ko-KR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814963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710293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4283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197730" y="24493"/>
            <a:ext cx="962025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3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3. </a:t>
            </a:r>
            <a:r>
              <a:rPr lang="ko-KR" altLang="en-US" sz="3200" kern="0" spc="-3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개발 </a:t>
            </a:r>
            <a:r>
              <a:rPr lang="en-US" altLang="ko-KR" sz="3200" kern="0" spc="-3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| RB </a:t>
            </a:r>
            <a:r>
              <a:rPr lang="ko-KR" altLang="en-US" sz="3200" kern="0" spc="-3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카운슬러 조감도</a:t>
            </a:r>
            <a:r>
              <a:rPr lang="en-US" altLang="ko-KR" sz="3200" kern="0" spc="-3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0" y="10124942"/>
            <a:ext cx="18288000" cy="257308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008" y="10011835"/>
            <a:ext cx="18288000" cy="80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672586"/>
            <a:ext cx="18288000" cy="139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12FEB-655E-46B3-BDE3-D46356401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879" y="5322"/>
            <a:ext cx="635121" cy="635121"/>
          </a:xfrm>
          <a:prstGeom prst="rect">
            <a:avLst/>
          </a:prstGeom>
        </p:spPr>
      </p:pic>
      <p:cxnSp>
        <p:nvCxnSpPr>
          <p:cNvPr id="16" name="꺾인 연결선 40">
            <a:extLst>
              <a:ext uri="{FF2B5EF4-FFF2-40B4-BE49-F238E27FC236}">
                <a16:creationId xmlns:a16="http://schemas.microsoft.com/office/drawing/2014/main" id="{9165A79B-832E-435A-B906-4DECDCE123E5}"/>
              </a:ext>
            </a:extLst>
          </p:cNvPr>
          <p:cNvCxnSpPr>
            <a:cxnSpLocks/>
            <a:stCxn id="4" idx="2"/>
            <a:endCxn id="55" idx="2"/>
          </p:cNvCxnSpPr>
          <p:nvPr/>
        </p:nvCxnSpPr>
        <p:spPr>
          <a:xfrm rot="16200000" flipH="1">
            <a:off x="2654152" y="7303336"/>
            <a:ext cx="12700" cy="2500220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39">
            <a:extLst>
              <a:ext uri="{FF2B5EF4-FFF2-40B4-BE49-F238E27FC236}">
                <a16:creationId xmlns:a16="http://schemas.microsoft.com/office/drawing/2014/main" id="{4C554CD6-6D90-4465-911D-D57C31A5327B}"/>
              </a:ext>
            </a:extLst>
          </p:cNvPr>
          <p:cNvSpPr txBox="1"/>
          <p:nvPr/>
        </p:nvSpPr>
        <p:spPr>
          <a:xfrm>
            <a:off x="2005597" y="8753057"/>
            <a:ext cx="2097632" cy="3882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접속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기록 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Object 39">
            <a:extLst>
              <a:ext uri="{FF2B5EF4-FFF2-40B4-BE49-F238E27FC236}">
                <a16:creationId xmlns:a16="http://schemas.microsoft.com/office/drawing/2014/main" id="{53EDE059-29BE-4CD1-90D5-660FA356BE3D}"/>
              </a:ext>
            </a:extLst>
          </p:cNvPr>
          <p:cNvSpPr txBox="1"/>
          <p:nvPr/>
        </p:nvSpPr>
        <p:spPr>
          <a:xfrm>
            <a:off x="1777446" y="2978930"/>
            <a:ext cx="1497983" cy="3907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접속기록 유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1" name="꺾인 연결선 69">
            <a:extLst>
              <a:ext uri="{FF2B5EF4-FFF2-40B4-BE49-F238E27FC236}">
                <a16:creationId xmlns:a16="http://schemas.microsoft.com/office/drawing/2014/main" id="{4DA33934-3D4E-4571-9BBE-AA947A7EB26E}"/>
              </a:ext>
            </a:extLst>
          </p:cNvPr>
          <p:cNvCxnSpPr>
            <a:cxnSpLocks/>
            <a:stCxn id="82" idx="3"/>
            <a:endCxn id="98" idx="1"/>
          </p:cNvCxnSpPr>
          <p:nvPr/>
        </p:nvCxnSpPr>
        <p:spPr>
          <a:xfrm>
            <a:off x="7238020" y="3359164"/>
            <a:ext cx="207836" cy="1055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39">
            <a:extLst>
              <a:ext uri="{FF2B5EF4-FFF2-40B4-BE49-F238E27FC236}">
                <a16:creationId xmlns:a16="http://schemas.microsoft.com/office/drawing/2014/main" id="{FBFA5651-5D3C-421B-B667-C5B63883EB5F}"/>
              </a:ext>
            </a:extLst>
          </p:cNvPr>
          <p:cNvSpPr txBox="1"/>
          <p:nvPr/>
        </p:nvSpPr>
        <p:spPr>
          <a:xfrm>
            <a:off x="10486092" y="5867310"/>
            <a:ext cx="1165549" cy="14445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영업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종료 후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 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 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Object 39">
            <a:extLst>
              <a:ext uri="{FF2B5EF4-FFF2-40B4-BE49-F238E27FC236}">
                <a16:creationId xmlns:a16="http://schemas.microsoft.com/office/drawing/2014/main" id="{8C4E2C6A-AE35-4BF7-975A-A063B0066316}"/>
              </a:ext>
            </a:extLst>
          </p:cNvPr>
          <p:cNvSpPr txBox="1"/>
          <p:nvPr/>
        </p:nvSpPr>
        <p:spPr>
          <a:xfrm>
            <a:off x="5572625" y="761075"/>
            <a:ext cx="1524633" cy="3760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메인화면</a:t>
            </a:r>
            <a:r>
              <a:rPr lang="en-US" altLang="ko-KR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25" name="Object 39">
            <a:extLst>
              <a:ext uri="{FF2B5EF4-FFF2-40B4-BE49-F238E27FC236}">
                <a16:creationId xmlns:a16="http://schemas.microsoft.com/office/drawing/2014/main" id="{860B2A71-C41E-483F-B9DD-210FB8B576F8}"/>
              </a:ext>
            </a:extLst>
          </p:cNvPr>
          <p:cNvSpPr txBox="1"/>
          <p:nvPr/>
        </p:nvSpPr>
        <p:spPr>
          <a:xfrm>
            <a:off x="653577" y="3402316"/>
            <a:ext cx="2116420" cy="4134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인트로 화면</a:t>
            </a:r>
            <a:r>
              <a:rPr lang="en-US" altLang="ko-KR" sz="20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cxnSp>
        <p:nvCxnSpPr>
          <p:cNvPr id="28" name="꺾인 연결선 178">
            <a:extLst>
              <a:ext uri="{FF2B5EF4-FFF2-40B4-BE49-F238E27FC236}">
                <a16:creationId xmlns:a16="http://schemas.microsoft.com/office/drawing/2014/main" id="{B1CA5826-B037-43FE-A2C0-7273E16EE902}"/>
              </a:ext>
            </a:extLst>
          </p:cNvPr>
          <p:cNvCxnSpPr>
            <a:cxnSpLocks/>
            <a:stCxn id="137" idx="3"/>
            <a:endCxn id="133" idx="3"/>
          </p:cNvCxnSpPr>
          <p:nvPr/>
        </p:nvCxnSpPr>
        <p:spPr>
          <a:xfrm>
            <a:off x="17079827" y="3359163"/>
            <a:ext cx="18149" cy="4514280"/>
          </a:xfrm>
          <a:prstGeom prst="bentConnector3">
            <a:avLst>
              <a:gd name="adj1" fmla="val 1359574"/>
            </a:avLst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182">
            <a:extLst>
              <a:ext uri="{FF2B5EF4-FFF2-40B4-BE49-F238E27FC236}">
                <a16:creationId xmlns:a16="http://schemas.microsoft.com/office/drawing/2014/main" id="{020ECE86-AF28-4635-9C96-EA20EF50905F}"/>
              </a:ext>
            </a:extLst>
          </p:cNvPr>
          <p:cNvCxnSpPr>
            <a:cxnSpLocks/>
            <a:stCxn id="55" idx="0"/>
            <a:endCxn id="82" idx="1"/>
          </p:cNvCxnSpPr>
          <p:nvPr/>
        </p:nvCxnSpPr>
        <p:spPr>
          <a:xfrm rot="5400000" flipH="1" flipV="1">
            <a:off x="4300187" y="2963239"/>
            <a:ext cx="481064" cy="1272914"/>
          </a:xfrm>
          <a:prstGeom prst="bentConnector2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39">
            <a:extLst>
              <a:ext uri="{FF2B5EF4-FFF2-40B4-BE49-F238E27FC236}">
                <a16:creationId xmlns:a16="http://schemas.microsoft.com/office/drawing/2014/main" id="{07696CF4-2F0A-40CB-9D7E-4A64192AE550}"/>
              </a:ext>
            </a:extLst>
          </p:cNvPr>
          <p:cNvSpPr txBox="1"/>
          <p:nvPr/>
        </p:nvSpPr>
        <p:spPr>
          <a:xfrm>
            <a:off x="3182492" y="3373351"/>
            <a:ext cx="2027696" cy="4352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로그인 과정</a:t>
            </a:r>
            <a:r>
              <a:rPr lang="en-US" altLang="ko-KR" sz="20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4228330D-FD7E-47A6-9EC8-5EF859F01C34}"/>
              </a:ext>
            </a:extLst>
          </p:cNvPr>
          <p:cNvSpPr txBox="1"/>
          <p:nvPr/>
        </p:nvSpPr>
        <p:spPr>
          <a:xfrm>
            <a:off x="5177176" y="5779635"/>
            <a:ext cx="837602" cy="110226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</a:t>
            </a:r>
            <a:endParaRPr lang="en-US" altLang="ko-KR" sz="2000">
              <a:solidFill>
                <a:schemeClr val="accen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/>
            <a:r>
              <a:rPr lang="ko-KR" altLang="en-US" sz="20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가입</a:t>
            </a:r>
            <a:endParaRPr lang="en-US" altLang="ko-KR" sz="2000">
              <a:solidFill>
                <a:schemeClr val="accen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/>
            <a:r>
              <a:rPr lang="ko-KR" altLang="en-US" sz="20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</a:t>
            </a:r>
            <a:r>
              <a:rPr lang="en-US" altLang="ko-KR" sz="20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2BDE7CC-7670-48DD-8E4D-5A7E00293E2F}"/>
              </a:ext>
            </a:extLst>
          </p:cNvPr>
          <p:cNvSpPr/>
          <p:nvPr/>
        </p:nvSpPr>
        <p:spPr>
          <a:xfrm>
            <a:off x="127294" y="893895"/>
            <a:ext cx="46057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4000" kern="0" spc="-300">
                <a:solidFill>
                  <a:schemeClr val="tx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RB </a:t>
            </a:r>
            <a:r>
              <a:rPr lang="ko-KR" altLang="en-US" sz="4000" kern="0" spc="-300">
                <a:solidFill>
                  <a:schemeClr val="tx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카운슬러 어플 조감도</a:t>
            </a:r>
            <a:r>
              <a:rPr lang="en-US" altLang="ko-KR" sz="4000" kern="0" spc="-300">
                <a:solidFill>
                  <a:schemeClr val="tx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에스코어 드림 6" pitchFamily="34" charset="0"/>
              </a:rPr>
              <a:t>.</a:t>
            </a:r>
            <a:endParaRPr lang="en-US" altLang="ko-KR" sz="4000" kern="0" spc="-300" dirty="0">
              <a:solidFill>
                <a:schemeClr val="tx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에스코어 드림 6" pitchFamily="34" charset="0"/>
            </a:endParaRPr>
          </a:p>
        </p:txBody>
      </p:sp>
      <p:pic>
        <p:nvPicPr>
          <p:cNvPr id="4" name="그림 3" descr="텍스트, 전자기기, 모니터, iPod이(가) 표시된 사진&#10;&#10;자동 생성된 설명">
            <a:extLst>
              <a:ext uri="{FF2B5EF4-FFF2-40B4-BE49-F238E27FC236}">
                <a16:creationId xmlns:a16="http://schemas.microsoft.com/office/drawing/2014/main" id="{CA0D08A1-6780-478E-B6F8-26ADB55CF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5" y="3836635"/>
            <a:ext cx="2243974" cy="4716811"/>
          </a:xfrm>
          <a:prstGeom prst="rect">
            <a:avLst/>
          </a:prstGeom>
        </p:spPr>
      </p:pic>
      <p:pic>
        <p:nvPicPr>
          <p:cNvPr id="55" name="그림 54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2D6475A3-483F-40F3-83B4-FA9F15A3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29" y="3840228"/>
            <a:ext cx="2242265" cy="4713218"/>
          </a:xfrm>
          <a:prstGeom prst="rect">
            <a:avLst/>
          </a:prstGeom>
        </p:spPr>
      </p:pic>
      <p:pic>
        <p:nvPicPr>
          <p:cNvPr id="78" name="그림 77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2C6ACD05-39E1-4A69-896C-6892092CA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27" y="5831381"/>
            <a:ext cx="1960529" cy="411711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EC18556-FF4B-42A0-9387-C8380D0A0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176" y="1213943"/>
            <a:ext cx="2060844" cy="4290441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A18041DC-B568-4A9D-B7F0-EB69F17A8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5856" y="1213460"/>
            <a:ext cx="2045628" cy="4312510"/>
          </a:xfrm>
          <a:prstGeom prst="rect">
            <a:avLst/>
          </a:prstGeom>
        </p:spPr>
      </p:pic>
      <p:sp>
        <p:nvSpPr>
          <p:cNvPr id="107" name="Object 39">
            <a:extLst>
              <a:ext uri="{FF2B5EF4-FFF2-40B4-BE49-F238E27FC236}">
                <a16:creationId xmlns:a16="http://schemas.microsoft.com/office/drawing/2014/main" id="{CCB7A6B5-B394-48AF-84E7-5A22C0C42CBD}"/>
              </a:ext>
            </a:extLst>
          </p:cNvPr>
          <p:cNvSpPr txBox="1"/>
          <p:nvPr/>
        </p:nvSpPr>
        <p:spPr>
          <a:xfrm>
            <a:off x="7727084" y="741006"/>
            <a:ext cx="1641054" cy="4987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영업 화면</a:t>
            </a:r>
            <a:r>
              <a:rPr lang="en-US" altLang="ko-KR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4A4E93E6-96BD-439A-954D-AFC530464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223" y="1239762"/>
            <a:ext cx="2035945" cy="4264619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B0500E7F-B813-4DF9-A438-923DD8DCD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756" y="5839403"/>
            <a:ext cx="1958673" cy="4117111"/>
          </a:xfrm>
          <a:prstGeom prst="rect">
            <a:avLst/>
          </a:prstGeom>
        </p:spPr>
      </p:pic>
      <p:sp>
        <p:nvSpPr>
          <p:cNvPr id="113" name="Object 39">
            <a:extLst>
              <a:ext uri="{FF2B5EF4-FFF2-40B4-BE49-F238E27FC236}">
                <a16:creationId xmlns:a16="http://schemas.microsoft.com/office/drawing/2014/main" id="{A7CDE887-A1AF-4D99-B077-6E86B9E297E6}"/>
              </a:ext>
            </a:extLst>
          </p:cNvPr>
          <p:cNvSpPr txBox="1"/>
          <p:nvPr/>
        </p:nvSpPr>
        <p:spPr>
          <a:xfrm>
            <a:off x="9907252" y="764186"/>
            <a:ext cx="1191889" cy="3760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카운팅</a:t>
            </a:r>
            <a:r>
              <a:rPr lang="en-US" altLang="ko-KR" sz="24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114" name="Object 39">
            <a:extLst>
              <a:ext uri="{FF2B5EF4-FFF2-40B4-BE49-F238E27FC236}">
                <a16:creationId xmlns:a16="http://schemas.microsoft.com/office/drawing/2014/main" id="{8F30AA5B-7424-4E6A-98F0-669C3A39195B}"/>
              </a:ext>
            </a:extLst>
          </p:cNvPr>
          <p:cNvSpPr txBox="1"/>
          <p:nvPr/>
        </p:nvSpPr>
        <p:spPr>
          <a:xfrm>
            <a:off x="14266752" y="710293"/>
            <a:ext cx="1725387" cy="3760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 화면</a:t>
            </a:r>
            <a:r>
              <a:rPr lang="en-US" altLang="ko-KR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cxnSp>
        <p:nvCxnSpPr>
          <p:cNvPr id="117" name="꺾인 연결선 40">
            <a:extLst>
              <a:ext uri="{FF2B5EF4-FFF2-40B4-BE49-F238E27FC236}">
                <a16:creationId xmlns:a16="http://schemas.microsoft.com/office/drawing/2014/main" id="{70B304D8-D1DE-447A-B27C-13ACC9FCE976}"/>
              </a:ext>
            </a:extLst>
          </p:cNvPr>
          <p:cNvCxnSpPr>
            <a:cxnSpLocks/>
            <a:stCxn id="109" idx="2"/>
            <a:endCxn id="112" idx="3"/>
          </p:cNvCxnSpPr>
          <p:nvPr/>
        </p:nvCxnSpPr>
        <p:spPr>
          <a:xfrm rot="5400000">
            <a:off x="9088024" y="6482787"/>
            <a:ext cx="2393578" cy="436767"/>
          </a:xfrm>
          <a:prstGeom prst="bentConnector2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93567FD1-A421-48CB-B1EC-E33BB268B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58230" y="5798393"/>
            <a:ext cx="1939746" cy="4150099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E4595017-F420-41B2-8C5C-FBE8D50D7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997" y="1224964"/>
            <a:ext cx="2053345" cy="4312027"/>
          </a:xfrm>
          <a:prstGeom prst="rect">
            <a:avLst/>
          </a:prstGeom>
        </p:spPr>
      </p:pic>
      <p:pic>
        <p:nvPicPr>
          <p:cNvPr id="137" name="그림 136" descr="텍스트, 모니터, 전자기기, 휴대폰이(가) 표시된 사진&#10;&#10;자동 생성된 설명">
            <a:extLst>
              <a:ext uri="{FF2B5EF4-FFF2-40B4-BE49-F238E27FC236}">
                <a16:creationId xmlns:a16="http://schemas.microsoft.com/office/drawing/2014/main" id="{7DB142D8-E347-4BDB-ABA0-17348125DA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214" y="1203149"/>
            <a:ext cx="2063613" cy="4312027"/>
          </a:xfrm>
          <a:prstGeom prst="rect">
            <a:avLst/>
          </a:prstGeom>
        </p:spPr>
      </p:pic>
      <p:cxnSp>
        <p:nvCxnSpPr>
          <p:cNvPr id="152" name="꺾인 연결선 182">
            <a:extLst>
              <a:ext uri="{FF2B5EF4-FFF2-40B4-BE49-F238E27FC236}">
                <a16:creationId xmlns:a16="http://schemas.microsoft.com/office/drawing/2014/main" id="{005F0F3D-7B74-424C-AD5E-D9225BAA09AC}"/>
              </a:ext>
            </a:extLst>
          </p:cNvPr>
          <p:cNvCxnSpPr>
            <a:cxnSpLocks/>
            <a:stCxn id="4" idx="0"/>
            <a:endCxn id="82" idx="1"/>
          </p:cNvCxnSpPr>
          <p:nvPr/>
        </p:nvCxnSpPr>
        <p:spPr>
          <a:xfrm rot="5400000" flipH="1" flipV="1">
            <a:off x="3051874" y="1711333"/>
            <a:ext cx="477471" cy="3773134"/>
          </a:xfrm>
          <a:prstGeom prst="bentConnector2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그림 185">
            <a:extLst>
              <a:ext uri="{FF2B5EF4-FFF2-40B4-BE49-F238E27FC236}">
                <a16:creationId xmlns:a16="http://schemas.microsoft.com/office/drawing/2014/main" id="{D21E85A5-7AB9-431A-8A1D-8E54E199FD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4" y="5839402"/>
            <a:ext cx="1981711" cy="4117111"/>
          </a:xfrm>
          <a:prstGeom prst="rect">
            <a:avLst/>
          </a:prstGeom>
        </p:spPr>
      </p:pic>
      <p:sp>
        <p:nvSpPr>
          <p:cNvPr id="190" name="Object 39">
            <a:extLst>
              <a:ext uri="{FF2B5EF4-FFF2-40B4-BE49-F238E27FC236}">
                <a16:creationId xmlns:a16="http://schemas.microsoft.com/office/drawing/2014/main" id="{0C5E18B4-DD75-4A9A-8C4B-549BDD2E7174}"/>
              </a:ext>
            </a:extLst>
          </p:cNvPr>
          <p:cNvSpPr txBox="1"/>
          <p:nvPr/>
        </p:nvSpPr>
        <p:spPr>
          <a:xfrm>
            <a:off x="17287272" y="3359162"/>
            <a:ext cx="1175113" cy="1051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일별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접근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1" name="Object 39">
            <a:extLst>
              <a:ext uri="{FF2B5EF4-FFF2-40B4-BE49-F238E27FC236}">
                <a16:creationId xmlns:a16="http://schemas.microsoft.com/office/drawing/2014/main" id="{703307CF-43C0-4E46-8D1B-D3AC17ABEEBC}"/>
              </a:ext>
            </a:extLst>
          </p:cNvPr>
          <p:cNvSpPr txBox="1"/>
          <p:nvPr/>
        </p:nvSpPr>
        <p:spPr>
          <a:xfrm>
            <a:off x="13646871" y="5830199"/>
            <a:ext cx="1239762" cy="1051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네비</a:t>
            </a:r>
            <a:endParaRPr lang="en-US" altLang="ko-KR" sz="2800">
              <a:solidFill>
                <a:schemeClr val="accen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/>
            <a:r>
              <a:rPr lang="ko-KR" altLang="en-US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게이션</a:t>
            </a:r>
            <a:r>
              <a:rPr lang="en-US" altLang="ko-KR" sz="280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257736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Pages>27</Pages>
  <Words>1087</Words>
  <Characters>0</Characters>
  <Application>Microsoft Office PowerPoint</Application>
  <DocSecurity>0</DocSecurity>
  <PresentationFormat>사용자 지정</PresentationFormat>
  <Lines>0</Lines>
  <Paragraphs>123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HY견고딕</vt:lpstr>
      <vt:lpstr>HY강B</vt:lpstr>
      <vt:lpstr>맑은 고딕</vt:lpstr>
      <vt:lpstr>HY강M</vt:lpstr>
      <vt:lpstr>Arial Rounded MT Bold</vt:lpstr>
      <vt:lpstr>Calibri</vt:lpstr>
      <vt:lpstr>Courier New</vt:lpstr>
      <vt:lpstr>Arial</vt:lpstr>
      <vt:lpstr>배달의민족 한나체 Air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JaeGeun</cp:lastModifiedBy>
  <cp:revision>187</cp:revision>
  <dcterms:modified xsi:type="dcterms:W3CDTF">2021-07-08T00:29:06Z</dcterms:modified>
  <cp:version>9.101.22.39523</cp:version>
</cp:coreProperties>
</file>